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56" r:id="rId2"/>
    <p:sldId id="257" r:id="rId3"/>
    <p:sldId id="260" r:id="rId4"/>
    <p:sldId id="258" r:id="rId5"/>
    <p:sldId id="261" r:id="rId6"/>
    <p:sldId id="259" r:id="rId7"/>
    <p:sldId id="262" r:id="rId8"/>
    <p:sldId id="263" r:id="rId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9" d="100"/>
          <a:sy n="79" d="100"/>
        </p:scale>
        <p:origin x="114" y="7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85C7592-2E27-423A-A46D-CC30D704A1A6}"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4060424723"/>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5C7592-2E27-423A-A46D-CC30D704A1A6}"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34600489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5C7592-2E27-423A-A46D-CC30D704A1A6}"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54F4A-A67E-4DBE-A338-E1AB77DFB0D4}"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164880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5C7592-2E27-423A-A46D-CC30D704A1A6}"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212011707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5C7592-2E27-423A-A46D-CC30D704A1A6}"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54F4A-A67E-4DBE-A338-E1AB77DFB0D4}"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023383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5C7592-2E27-423A-A46D-CC30D704A1A6}"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36432848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5C7592-2E27-423A-A46D-CC30D704A1A6}"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19096137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5C7592-2E27-423A-A46D-CC30D704A1A6}"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1424501157"/>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85C7592-2E27-423A-A46D-CC30D704A1A6}"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750936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5C7592-2E27-423A-A46D-CC30D704A1A6}"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2300196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85C7592-2E27-423A-A46D-CC30D704A1A6}" type="datetimeFigureOut">
              <a:rPr lang="en-US" smtClean="0"/>
              <a:t>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9480688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85C7592-2E27-423A-A46D-CC30D704A1A6}" type="datetimeFigureOut">
              <a:rPr lang="en-US" smtClean="0"/>
              <a:t>2/2/2020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3571358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85C7592-2E27-423A-A46D-CC30D704A1A6}" type="datetimeFigureOut">
              <a:rPr lang="en-US" smtClean="0"/>
              <a:t>2/2/2020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40253802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85C7592-2E27-423A-A46D-CC30D704A1A6}" type="datetimeFigureOut">
              <a:rPr lang="en-US" smtClean="0"/>
              <a:t>2/2/2020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4266326851"/>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585C7592-2E27-423A-A46D-CC30D704A1A6}" type="datetimeFigureOut">
              <a:rPr lang="en-US" smtClean="0"/>
              <a:t>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2210935779"/>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85C7592-2E27-423A-A46D-CC30D704A1A6}" type="datetimeFigureOut">
              <a:rPr lang="en-US" smtClean="0"/>
              <a:t>2/2/2020</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D54F4A-A67E-4DBE-A338-E1AB77DFB0D4}" type="slidenum">
              <a:rPr lang="en-US" smtClean="0"/>
              <a:t>‹#›</a:t>
            </a:fld>
            <a:endParaRPr lang="en-US"/>
          </a:p>
        </p:txBody>
      </p:sp>
    </p:spTree>
    <p:extLst>
      <p:ext uri="{BB962C8B-B14F-4D97-AF65-F5344CB8AC3E}">
        <p14:creationId xmlns:p14="http://schemas.microsoft.com/office/powerpoint/2010/main" val="579185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85C7592-2E27-423A-A46D-CC30D704A1A6}" type="datetimeFigureOut">
              <a:rPr lang="en-US" smtClean="0"/>
              <a:t>2/2/2020</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B6D54F4A-A67E-4DBE-A338-E1AB77DFB0D4}" type="slidenum">
              <a:rPr lang="en-US" smtClean="0"/>
              <a:t>‹#›</a:t>
            </a:fld>
            <a:endParaRPr lang="en-US"/>
          </a:p>
        </p:txBody>
      </p:sp>
    </p:spTree>
    <p:extLst>
      <p:ext uri="{BB962C8B-B14F-4D97-AF65-F5344CB8AC3E}">
        <p14:creationId xmlns:p14="http://schemas.microsoft.com/office/powerpoint/2010/main" val="3861791063"/>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7387D9-05ED-4039-AE10-00BB9E60877F}"/>
              </a:ext>
            </a:extLst>
          </p:cNvPr>
          <p:cNvSpPr>
            <a:spLocks noGrp="1"/>
          </p:cNvSpPr>
          <p:nvPr>
            <p:ph type="ctrTitle"/>
          </p:nvPr>
        </p:nvSpPr>
        <p:spPr>
          <a:xfrm>
            <a:off x="195073" y="2404534"/>
            <a:ext cx="6762242" cy="1646302"/>
          </a:xfrm>
        </p:spPr>
        <p:txBody>
          <a:bodyPr/>
          <a:lstStyle/>
          <a:p>
            <a:r>
              <a:rPr lang="en-US" sz="4800" dirty="0"/>
              <a:t>Move to a metropolis</a:t>
            </a:r>
          </a:p>
        </p:txBody>
      </p:sp>
      <p:sp>
        <p:nvSpPr>
          <p:cNvPr id="3" name="Subtitle 2">
            <a:extLst>
              <a:ext uri="{FF2B5EF4-FFF2-40B4-BE49-F238E27FC236}">
                <a16:creationId xmlns:a16="http://schemas.microsoft.com/office/drawing/2014/main" id="{4306B688-49EE-4576-AC3A-64C88DD47845}"/>
              </a:ext>
            </a:extLst>
          </p:cNvPr>
          <p:cNvSpPr>
            <a:spLocks noGrp="1"/>
          </p:cNvSpPr>
          <p:nvPr>
            <p:ph type="subTitle" idx="1"/>
          </p:nvPr>
        </p:nvSpPr>
        <p:spPr/>
        <p:txBody>
          <a:bodyPr/>
          <a:lstStyle/>
          <a:p>
            <a:r>
              <a:rPr lang="en-US" dirty="0"/>
              <a:t>Yi Yang</a:t>
            </a:r>
          </a:p>
          <a:p>
            <a:r>
              <a:rPr lang="en-US" dirty="0"/>
              <a:t>2/2020</a:t>
            </a:r>
          </a:p>
        </p:txBody>
      </p:sp>
    </p:spTree>
    <p:extLst>
      <p:ext uri="{BB962C8B-B14F-4D97-AF65-F5344CB8AC3E}">
        <p14:creationId xmlns:p14="http://schemas.microsoft.com/office/powerpoint/2010/main" val="7902617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EB8FB-9DBF-40C7-94DD-28575CDF8B0B}"/>
              </a:ext>
            </a:extLst>
          </p:cNvPr>
          <p:cNvSpPr>
            <a:spLocks noGrp="1"/>
          </p:cNvSpPr>
          <p:nvPr>
            <p:ph type="title"/>
          </p:nvPr>
        </p:nvSpPr>
        <p:spPr>
          <a:xfrm>
            <a:off x="609599" y="609600"/>
            <a:ext cx="6347713" cy="659907"/>
          </a:xfrm>
        </p:spPr>
        <p:txBody>
          <a:bodyPr/>
          <a:lstStyle/>
          <a:p>
            <a:r>
              <a:rPr lang="en-US" dirty="0"/>
              <a:t>Introduction</a:t>
            </a:r>
          </a:p>
        </p:txBody>
      </p:sp>
      <p:grpSp>
        <p:nvGrpSpPr>
          <p:cNvPr id="5" name="Group 4">
            <a:extLst>
              <a:ext uri="{FF2B5EF4-FFF2-40B4-BE49-F238E27FC236}">
                <a16:creationId xmlns:a16="http://schemas.microsoft.com/office/drawing/2014/main" id="{3373DC4D-8596-432B-9DAD-52727D5B80D6}"/>
              </a:ext>
            </a:extLst>
          </p:cNvPr>
          <p:cNvGrpSpPr/>
          <p:nvPr/>
        </p:nvGrpSpPr>
        <p:grpSpPr>
          <a:xfrm>
            <a:off x="5404104" y="1600200"/>
            <a:ext cx="3657600" cy="1828800"/>
            <a:chOff x="5404104" y="1600200"/>
            <a:chExt cx="3657600" cy="1828800"/>
          </a:xfrm>
        </p:grpSpPr>
        <p:pic>
          <p:nvPicPr>
            <p:cNvPr id="1026" name="Picture 2" descr="Image result for shanghai">
              <a:extLst>
                <a:ext uri="{FF2B5EF4-FFF2-40B4-BE49-F238E27FC236}">
                  <a16:creationId xmlns:a16="http://schemas.microsoft.com/office/drawing/2014/main" id="{A618ADF2-1D29-4281-A8E7-0A39DD9C89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4104" y="1600200"/>
              <a:ext cx="3657600" cy="18288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7886A16-8B71-4738-BE09-0B9D864ADEB1}"/>
                </a:ext>
              </a:extLst>
            </p:cNvPr>
            <p:cNvSpPr txBox="1"/>
            <p:nvPr/>
          </p:nvSpPr>
          <p:spPr>
            <a:xfrm>
              <a:off x="7825468" y="1616456"/>
              <a:ext cx="1236236" cy="369332"/>
            </a:xfrm>
            <a:prstGeom prst="rect">
              <a:avLst/>
            </a:prstGeom>
            <a:noFill/>
          </p:spPr>
          <p:txBody>
            <a:bodyPr wrap="none" rtlCol="0">
              <a:spAutoFit/>
            </a:bodyPr>
            <a:lstStyle/>
            <a:p>
              <a:r>
                <a:rPr lang="en-US" dirty="0">
                  <a:solidFill>
                    <a:schemeClr val="bg1"/>
                  </a:solidFill>
                </a:rPr>
                <a:t>SHANGHAI</a:t>
              </a:r>
            </a:p>
          </p:txBody>
        </p:sp>
      </p:grpSp>
      <p:grpSp>
        <p:nvGrpSpPr>
          <p:cNvPr id="6" name="Group 5">
            <a:extLst>
              <a:ext uri="{FF2B5EF4-FFF2-40B4-BE49-F238E27FC236}">
                <a16:creationId xmlns:a16="http://schemas.microsoft.com/office/drawing/2014/main" id="{A5B7C29C-B640-4E5C-BDE1-1E065E2BD0E0}"/>
              </a:ext>
            </a:extLst>
          </p:cNvPr>
          <p:cNvGrpSpPr/>
          <p:nvPr/>
        </p:nvGrpSpPr>
        <p:grpSpPr>
          <a:xfrm>
            <a:off x="603505" y="4422492"/>
            <a:ext cx="3429000" cy="2286000"/>
            <a:chOff x="226824" y="4422492"/>
            <a:chExt cx="3429000" cy="2286000"/>
          </a:xfrm>
        </p:grpSpPr>
        <p:pic>
          <p:nvPicPr>
            <p:cNvPr id="1030" name="Picture 6" descr="Image result for toronto">
              <a:extLst>
                <a:ext uri="{FF2B5EF4-FFF2-40B4-BE49-F238E27FC236}">
                  <a16:creationId xmlns:a16="http://schemas.microsoft.com/office/drawing/2014/main" id="{89F5B483-8D65-4020-8DB4-49FEC980F4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824" y="4422492"/>
              <a:ext cx="3429000" cy="2286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CFE1B38-228F-4EB1-B60D-A540B5094E46}"/>
                </a:ext>
              </a:extLst>
            </p:cNvPr>
            <p:cNvSpPr txBox="1"/>
            <p:nvPr/>
          </p:nvSpPr>
          <p:spPr>
            <a:xfrm>
              <a:off x="2478771" y="4422492"/>
              <a:ext cx="1177053" cy="369332"/>
            </a:xfrm>
            <a:prstGeom prst="rect">
              <a:avLst/>
            </a:prstGeom>
            <a:noFill/>
          </p:spPr>
          <p:txBody>
            <a:bodyPr wrap="none" rtlCol="0">
              <a:spAutoFit/>
            </a:bodyPr>
            <a:lstStyle/>
            <a:p>
              <a:r>
                <a:rPr lang="en-US" dirty="0">
                  <a:solidFill>
                    <a:schemeClr val="bg1"/>
                  </a:solidFill>
                </a:rPr>
                <a:t>TORONTO</a:t>
              </a:r>
            </a:p>
          </p:txBody>
        </p:sp>
      </p:grpSp>
      <p:grpSp>
        <p:nvGrpSpPr>
          <p:cNvPr id="7" name="Group 6">
            <a:extLst>
              <a:ext uri="{FF2B5EF4-FFF2-40B4-BE49-F238E27FC236}">
                <a16:creationId xmlns:a16="http://schemas.microsoft.com/office/drawing/2014/main" id="{C09C860A-1571-4F70-9466-29E9EB060397}"/>
              </a:ext>
            </a:extLst>
          </p:cNvPr>
          <p:cNvGrpSpPr/>
          <p:nvPr/>
        </p:nvGrpSpPr>
        <p:grpSpPr>
          <a:xfrm>
            <a:off x="5111496" y="3965292"/>
            <a:ext cx="3950208" cy="2743200"/>
            <a:chOff x="5111496" y="3965292"/>
            <a:chExt cx="3950208" cy="2743200"/>
          </a:xfrm>
        </p:grpSpPr>
        <p:pic>
          <p:nvPicPr>
            <p:cNvPr id="1028" name="Picture 4" descr="Image result for Nyc">
              <a:extLst>
                <a:ext uri="{FF2B5EF4-FFF2-40B4-BE49-F238E27FC236}">
                  <a16:creationId xmlns:a16="http://schemas.microsoft.com/office/drawing/2014/main" id="{F96F334B-C177-4D6B-93F5-EA342E376E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11496" y="3965292"/>
              <a:ext cx="3950208" cy="27432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B6E4A68E-90DE-47F0-B258-4EA8EAE05FC1}"/>
                </a:ext>
              </a:extLst>
            </p:cNvPr>
            <p:cNvSpPr txBox="1"/>
            <p:nvPr/>
          </p:nvSpPr>
          <p:spPr>
            <a:xfrm>
              <a:off x="7252554" y="6339160"/>
              <a:ext cx="1809150" cy="369332"/>
            </a:xfrm>
            <a:prstGeom prst="rect">
              <a:avLst/>
            </a:prstGeom>
            <a:noFill/>
          </p:spPr>
          <p:txBody>
            <a:bodyPr wrap="none" rtlCol="0">
              <a:spAutoFit/>
            </a:bodyPr>
            <a:lstStyle/>
            <a:p>
              <a:r>
                <a:rPr lang="en-US" dirty="0">
                  <a:solidFill>
                    <a:schemeClr val="bg1"/>
                  </a:solidFill>
                </a:rPr>
                <a:t>NEW YORK CITY</a:t>
              </a:r>
            </a:p>
          </p:txBody>
        </p:sp>
      </p:grpSp>
      <p:sp>
        <p:nvSpPr>
          <p:cNvPr id="8" name="TextBox 7">
            <a:extLst>
              <a:ext uri="{FF2B5EF4-FFF2-40B4-BE49-F238E27FC236}">
                <a16:creationId xmlns:a16="http://schemas.microsoft.com/office/drawing/2014/main" id="{EE133016-FC12-4A07-A89C-E53BB9808251}"/>
              </a:ext>
            </a:extLst>
          </p:cNvPr>
          <p:cNvSpPr txBox="1"/>
          <p:nvPr/>
        </p:nvSpPr>
        <p:spPr>
          <a:xfrm>
            <a:off x="609599" y="1619504"/>
            <a:ext cx="4416552" cy="2308324"/>
          </a:xfrm>
          <a:prstGeom prst="rect">
            <a:avLst/>
          </a:prstGeom>
          <a:noFill/>
        </p:spPr>
        <p:txBody>
          <a:bodyPr wrap="square" rtlCol="0">
            <a:spAutoFit/>
          </a:bodyPr>
          <a:lstStyle/>
          <a:p>
            <a:r>
              <a:rPr lang="en-US" dirty="0"/>
              <a:t>New York City (NYC), Toronto, and Shanghai are all the financial centers of their respective countries and are all among the top 10 financial centers around the world.</a:t>
            </a:r>
          </a:p>
          <a:p>
            <a:endParaRPr lang="en-US" dirty="0"/>
          </a:p>
          <a:p>
            <a:r>
              <a:rPr lang="en-US" dirty="0"/>
              <a:t>How can we decide which one of the three will be a better choice for home?</a:t>
            </a:r>
          </a:p>
        </p:txBody>
      </p:sp>
    </p:spTree>
    <p:extLst>
      <p:ext uri="{BB962C8B-B14F-4D97-AF65-F5344CB8AC3E}">
        <p14:creationId xmlns:p14="http://schemas.microsoft.com/office/powerpoint/2010/main" val="3125680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EB8FB-9DBF-40C7-94DD-28575CDF8B0B}"/>
              </a:ext>
            </a:extLst>
          </p:cNvPr>
          <p:cNvSpPr>
            <a:spLocks noGrp="1"/>
          </p:cNvSpPr>
          <p:nvPr>
            <p:ph type="title"/>
          </p:nvPr>
        </p:nvSpPr>
        <p:spPr>
          <a:xfrm>
            <a:off x="609599" y="609600"/>
            <a:ext cx="6347713" cy="659907"/>
          </a:xfrm>
        </p:spPr>
        <p:txBody>
          <a:bodyPr/>
          <a:lstStyle/>
          <a:p>
            <a:r>
              <a:rPr lang="en-US" dirty="0"/>
              <a:t>Data acquisition and analysis</a:t>
            </a:r>
          </a:p>
        </p:txBody>
      </p:sp>
      <p:grpSp>
        <p:nvGrpSpPr>
          <p:cNvPr id="5" name="Group 4">
            <a:extLst>
              <a:ext uri="{FF2B5EF4-FFF2-40B4-BE49-F238E27FC236}">
                <a16:creationId xmlns:a16="http://schemas.microsoft.com/office/drawing/2014/main" id="{3373DC4D-8596-432B-9DAD-52727D5B80D6}"/>
              </a:ext>
            </a:extLst>
          </p:cNvPr>
          <p:cNvGrpSpPr/>
          <p:nvPr/>
        </p:nvGrpSpPr>
        <p:grpSpPr>
          <a:xfrm>
            <a:off x="5404104" y="1600200"/>
            <a:ext cx="3657600" cy="1828800"/>
            <a:chOff x="5404104" y="1600200"/>
            <a:chExt cx="3657600" cy="1828800"/>
          </a:xfrm>
        </p:grpSpPr>
        <p:pic>
          <p:nvPicPr>
            <p:cNvPr id="1026" name="Picture 2" descr="Image result for shanghai">
              <a:extLst>
                <a:ext uri="{FF2B5EF4-FFF2-40B4-BE49-F238E27FC236}">
                  <a16:creationId xmlns:a16="http://schemas.microsoft.com/office/drawing/2014/main" id="{A618ADF2-1D29-4281-A8E7-0A39DD9C89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4104" y="1600200"/>
              <a:ext cx="3657600" cy="18288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7886A16-8B71-4738-BE09-0B9D864ADEB1}"/>
                </a:ext>
              </a:extLst>
            </p:cNvPr>
            <p:cNvSpPr txBox="1"/>
            <p:nvPr/>
          </p:nvSpPr>
          <p:spPr>
            <a:xfrm>
              <a:off x="7825468" y="1616456"/>
              <a:ext cx="1236236" cy="369332"/>
            </a:xfrm>
            <a:prstGeom prst="rect">
              <a:avLst/>
            </a:prstGeom>
            <a:noFill/>
          </p:spPr>
          <p:txBody>
            <a:bodyPr wrap="none" rtlCol="0">
              <a:spAutoFit/>
            </a:bodyPr>
            <a:lstStyle/>
            <a:p>
              <a:r>
                <a:rPr lang="en-US" dirty="0">
                  <a:solidFill>
                    <a:schemeClr val="bg1"/>
                  </a:solidFill>
                </a:rPr>
                <a:t>SHANGHAI</a:t>
              </a:r>
            </a:p>
          </p:txBody>
        </p:sp>
      </p:grpSp>
      <p:grpSp>
        <p:nvGrpSpPr>
          <p:cNvPr id="6" name="Group 5">
            <a:extLst>
              <a:ext uri="{FF2B5EF4-FFF2-40B4-BE49-F238E27FC236}">
                <a16:creationId xmlns:a16="http://schemas.microsoft.com/office/drawing/2014/main" id="{A5B7C29C-B640-4E5C-BDE1-1E065E2BD0E0}"/>
              </a:ext>
            </a:extLst>
          </p:cNvPr>
          <p:cNvGrpSpPr/>
          <p:nvPr/>
        </p:nvGrpSpPr>
        <p:grpSpPr>
          <a:xfrm>
            <a:off x="603505" y="4422492"/>
            <a:ext cx="3429000" cy="2286000"/>
            <a:chOff x="226824" y="4422492"/>
            <a:chExt cx="3429000" cy="2286000"/>
          </a:xfrm>
        </p:grpSpPr>
        <p:pic>
          <p:nvPicPr>
            <p:cNvPr id="1030" name="Picture 6" descr="Image result for toronto">
              <a:extLst>
                <a:ext uri="{FF2B5EF4-FFF2-40B4-BE49-F238E27FC236}">
                  <a16:creationId xmlns:a16="http://schemas.microsoft.com/office/drawing/2014/main" id="{89F5B483-8D65-4020-8DB4-49FEC980F4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824" y="4422492"/>
              <a:ext cx="3429000" cy="2286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0CFE1B38-228F-4EB1-B60D-A540B5094E46}"/>
                </a:ext>
              </a:extLst>
            </p:cNvPr>
            <p:cNvSpPr txBox="1"/>
            <p:nvPr/>
          </p:nvSpPr>
          <p:spPr>
            <a:xfrm>
              <a:off x="2478771" y="4422492"/>
              <a:ext cx="1177053" cy="369332"/>
            </a:xfrm>
            <a:prstGeom prst="rect">
              <a:avLst/>
            </a:prstGeom>
            <a:noFill/>
          </p:spPr>
          <p:txBody>
            <a:bodyPr wrap="none" rtlCol="0">
              <a:spAutoFit/>
            </a:bodyPr>
            <a:lstStyle/>
            <a:p>
              <a:r>
                <a:rPr lang="en-US" dirty="0">
                  <a:solidFill>
                    <a:schemeClr val="bg1"/>
                  </a:solidFill>
                </a:rPr>
                <a:t>TORONTO</a:t>
              </a:r>
            </a:p>
          </p:txBody>
        </p:sp>
      </p:grpSp>
      <p:grpSp>
        <p:nvGrpSpPr>
          <p:cNvPr id="7" name="Group 6">
            <a:extLst>
              <a:ext uri="{FF2B5EF4-FFF2-40B4-BE49-F238E27FC236}">
                <a16:creationId xmlns:a16="http://schemas.microsoft.com/office/drawing/2014/main" id="{C09C860A-1571-4F70-9466-29E9EB060397}"/>
              </a:ext>
            </a:extLst>
          </p:cNvPr>
          <p:cNvGrpSpPr/>
          <p:nvPr/>
        </p:nvGrpSpPr>
        <p:grpSpPr>
          <a:xfrm>
            <a:off x="5111496" y="3965292"/>
            <a:ext cx="3950208" cy="2743200"/>
            <a:chOff x="5111496" y="3965292"/>
            <a:chExt cx="3950208" cy="2743200"/>
          </a:xfrm>
        </p:grpSpPr>
        <p:pic>
          <p:nvPicPr>
            <p:cNvPr id="1028" name="Picture 4" descr="Image result for Nyc">
              <a:extLst>
                <a:ext uri="{FF2B5EF4-FFF2-40B4-BE49-F238E27FC236}">
                  <a16:creationId xmlns:a16="http://schemas.microsoft.com/office/drawing/2014/main" id="{F96F334B-C177-4D6B-93F5-EA342E376E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11496" y="3965292"/>
              <a:ext cx="3950208" cy="274320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B6E4A68E-90DE-47F0-B258-4EA8EAE05FC1}"/>
                </a:ext>
              </a:extLst>
            </p:cNvPr>
            <p:cNvSpPr txBox="1"/>
            <p:nvPr/>
          </p:nvSpPr>
          <p:spPr>
            <a:xfrm>
              <a:off x="7252554" y="6339160"/>
              <a:ext cx="1809150" cy="369332"/>
            </a:xfrm>
            <a:prstGeom prst="rect">
              <a:avLst/>
            </a:prstGeom>
            <a:noFill/>
          </p:spPr>
          <p:txBody>
            <a:bodyPr wrap="none" rtlCol="0">
              <a:spAutoFit/>
            </a:bodyPr>
            <a:lstStyle/>
            <a:p>
              <a:r>
                <a:rPr lang="en-US" dirty="0">
                  <a:solidFill>
                    <a:schemeClr val="bg1"/>
                  </a:solidFill>
                </a:rPr>
                <a:t>NEW YORK CITY</a:t>
              </a:r>
            </a:p>
          </p:txBody>
        </p:sp>
      </p:grpSp>
      <p:sp>
        <p:nvSpPr>
          <p:cNvPr id="8" name="TextBox 7">
            <a:extLst>
              <a:ext uri="{FF2B5EF4-FFF2-40B4-BE49-F238E27FC236}">
                <a16:creationId xmlns:a16="http://schemas.microsoft.com/office/drawing/2014/main" id="{EE133016-FC12-4A07-A89C-E53BB9808251}"/>
              </a:ext>
            </a:extLst>
          </p:cNvPr>
          <p:cNvSpPr txBox="1"/>
          <p:nvPr/>
        </p:nvSpPr>
        <p:spPr>
          <a:xfrm>
            <a:off x="609598" y="1619504"/>
            <a:ext cx="4592717" cy="2031325"/>
          </a:xfrm>
          <a:prstGeom prst="rect">
            <a:avLst/>
          </a:prstGeom>
          <a:noFill/>
        </p:spPr>
        <p:txBody>
          <a:bodyPr wrap="square" rtlCol="0">
            <a:spAutoFit/>
          </a:bodyPr>
          <a:lstStyle/>
          <a:p>
            <a:r>
              <a:rPr lang="en-US" dirty="0"/>
              <a:t>The geographic coordinates are obtained with </a:t>
            </a:r>
            <a:r>
              <a:rPr lang="en-US" dirty="0" err="1"/>
              <a:t>Nominatim</a:t>
            </a:r>
            <a:r>
              <a:rPr lang="en-US" dirty="0"/>
              <a:t> and geocoder by providing the address strings.</a:t>
            </a:r>
          </a:p>
          <a:p>
            <a:endParaRPr lang="en-US" dirty="0"/>
          </a:p>
          <a:p>
            <a:r>
              <a:rPr lang="en-US" dirty="0"/>
              <a:t>Venue data was pulled out with Foursquare API and clustering was done using </a:t>
            </a:r>
            <a:r>
              <a:rPr lang="en-US" dirty="0" err="1"/>
              <a:t>kmeans</a:t>
            </a:r>
            <a:r>
              <a:rPr lang="en-US" dirty="0"/>
              <a:t> clustering method.</a:t>
            </a:r>
          </a:p>
        </p:txBody>
      </p:sp>
    </p:spTree>
    <p:extLst>
      <p:ext uri="{BB962C8B-B14F-4D97-AF65-F5344CB8AC3E}">
        <p14:creationId xmlns:p14="http://schemas.microsoft.com/office/powerpoint/2010/main" val="4173349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9144001" cy="6866467"/>
            <a:chOff x="0" y="-8467"/>
            <a:chExt cx="12192000" cy="6866467"/>
          </a:xfrm>
        </p:grpSpPr>
        <p:cxnSp>
          <p:nvCxnSpPr>
            <p:cNvPr id="11" name="Straight Connector 10">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3"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Isosceles Triangle 14">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5" name="Picture 4">
            <a:extLst>
              <a:ext uri="{FF2B5EF4-FFF2-40B4-BE49-F238E27FC236}">
                <a16:creationId xmlns:a16="http://schemas.microsoft.com/office/drawing/2014/main" id="{AD6010AF-DB65-4E94-9447-5C983882E4CE}"/>
              </a:ext>
            </a:extLst>
          </p:cNvPr>
          <p:cNvPicPr/>
          <p:nvPr/>
        </p:nvPicPr>
        <p:blipFill rotWithShape="1">
          <a:blip r:embed="rId2">
            <a:extLst>
              <a:ext uri="{28A0092B-C50C-407E-A947-70E740481C1C}">
                <a14:useLocalDpi xmlns:a14="http://schemas.microsoft.com/office/drawing/2010/main" val="0"/>
              </a:ext>
            </a:extLst>
          </a:blip>
          <a:srcRect/>
          <a:stretch/>
        </p:blipFill>
        <p:spPr>
          <a:xfrm>
            <a:off x="20" y="723242"/>
            <a:ext cx="4046200" cy="5411515"/>
          </a:xfrm>
          <a:custGeom>
            <a:avLst/>
            <a:gdLst>
              <a:gd name="connsiteX0" fmla="*/ 842596 w 5394960"/>
              <a:gd name="connsiteY0" fmla="*/ 0 h 6858000"/>
              <a:gd name="connsiteX1" fmla="*/ 5394960 w 5394960"/>
              <a:gd name="connsiteY1" fmla="*/ 0 h 6858000"/>
              <a:gd name="connsiteX2" fmla="*/ 5394960 w 5394960"/>
              <a:gd name="connsiteY2" fmla="*/ 21851 h 6858000"/>
              <a:gd name="connsiteX3" fmla="*/ 4365943 w 5394960"/>
              <a:gd name="connsiteY3" fmla="*/ 6858000 h 6858000"/>
              <a:gd name="connsiteX4" fmla="*/ 0 w 5394960"/>
              <a:gd name="connsiteY4" fmla="*/ 6858000 h 6858000"/>
              <a:gd name="connsiteX5" fmla="*/ 0 w 5394960"/>
              <a:gd name="connsiteY5" fmla="*/ 566615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2" name="Title 1">
            <a:extLst>
              <a:ext uri="{FF2B5EF4-FFF2-40B4-BE49-F238E27FC236}">
                <a16:creationId xmlns:a16="http://schemas.microsoft.com/office/drawing/2014/main" id="{1BEF9B9A-F70C-4CEA-991A-DAEE51E08C2C}"/>
              </a:ext>
            </a:extLst>
          </p:cNvPr>
          <p:cNvSpPr>
            <a:spLocks noGrp="1"/>
          </p:cNvSpPr>
          <p:nvPr>
            <p:ph type="title"/>
          </p:nvPr>
        </p:nvSpPr>
        <p:spPr>
          <a:xfrm>
            <a:off x="-1179478" y="101409"/>
            <a:ext cx="5264218" cy="621833"/>
          </a:xfrm>
        </p:spPr>
        <p:txBody>
          <a:bodyPr vert="horz" lIns="91440" tIns="45720" rIns="91440" bIns="45720" rtlCol="0" anchor="b">
            <a:normAutofit fontScale="90000"/>
          </a:bodyPr>
          <a:lstStyle/>
          <a:p>
            <a:pPr algn="r"/>
            <a:r>
              <a:rPr lang="en-US" sz="4000" dirty="0"/>
              <a:t>NYC Manhattan</a:t>
            </a:r>
          </a:p>
        </p:txBody>
      </p:sp>
      <p:pic>
        <p:nvPicPr>
          <p:cNvPr id="21" name="Picture 20">
            <a:extLst>
              <a:ext uri="{FF2B5EF4-FFF2-40B4-BE49-F238E27FC236}">
                <a16:creationId xmlns:a16="http://schemas.microsoft.com/office/drawing/2014/main" id="{79BD2421-FA55-4447-AF33-E15E26CCDD9D}"/>
              </a:ext>
            </a:extLst>
          </p:cNvPr>
          <p:cNvPicPr/>
          <p:nvPr/>
        </p:nvPicPr>
        <p:blipFill>
          <a:blip r:embed="rId3">
            <a:extLst>
              <a:ext uri="{28A0092B-C50C-407E-A947-70E740481C1C}">
                <a14:useLocalDpi xmlns:a14="http://schemas.microsoft.com/office/drawing/2010/main" val="0"/>
              </a:ext>
            </a:extLst>
          </a:blip>
          <a:stretch>
            <a:fillRect/>
          </a:stretch>
        </p:blipFill>
        <p:spPr>
          <a:xfrm>
            <a:off x="4061600" y="4309533"/>
            <a:ext cx="2924175" cy="1828800"/>
          </a:xfrm>
          <a:prstGeom prst="rect">
            <a:avLst/>
          </a:prstGeom>
        </p:spPr>
      </p:pic>
      <p:grpSp>
        <p:nvGrpSpPr>
          <p:cNvPr id="9" name="Group 8">
            <a:extLst>
              <a:ext uri="{FF2B5EF4-FFF2-40B4-BE49-F238E27FC236}">
                <a16:creationId xmlns:a16="http://schemas.microsoft.com/office/drawing/2014/main" id="{BD281026-2A0F-4ADD-A8CB-773A430DBEB9}"/>
              </a:ext>
            </a:extLst>
          </p:cNvPr>
          <p:cNvGrpSpPr/>
          <p:nvPr/>
        </p:nvGrpSpPr>
        <p:grpSpPr>
          <a:xfrm>
            <a:off x="4277608" y="695696"/>
            <a:ext cx="4715778" cy="1093507"/>
            <a:chOff x="4277608" y="695696"/>
            <a:chExt cx="4715778" cy="1093507"/>
          </a:xfrm>
        </p:grpSpPr>
        <p:sp>
          <p:nvSpPr>
            <p:cNvPr id="7" name="Rectangle 6">
              <a:extLst>
                <a:ext uri="{FF2B5EF4-FFF2-40B4-BE49-F238E27FC236}">
                  <a16:creationId xmlns:a16="http://schemas.microsoft.com/office/drawing/2014/main" id="{5348F8E4-D57B-43E0-8CB3-FB3F0C3D2804}"/>
                </a:ext>
              </a:extLst>
            </p:cNvPr>
            <p:cNvSpPr/>
            <p:nvPr/>
          </p:nvSpPr>
          <p:spPr>
            <a:xfrm>
              <a:off x="4496594" y="700525"/>
              <a:ext cx="2924175" cy="369332"/>
            </a:xfrm>
            <a:prstGeom prst="rect">
              <a:avLst/>
            </a:prstGeom>
          </p:spPr>
          <p:txBody>
            <a:bodyPr wrap="square">
              <a:spAutoFit/>
            </a:bodyPr>
            <a:lstStyle/>
            <a:p>
              <a:r>
                <a:rPr lang="en-US" dirty="0"/>
                <a:t>Cluster 1</a:t>
              </a:r>
            </a:p>
          </p:txBody>
        </p:sp>
        <p:sp>
          <p:nvSpPr>
            <p:cNvPr id="8" name="Flowchart: Connector 7">
              <a:extLst>
                <a:ext uri="{FF2B5EF4-FFF2-40B4-BE49-F238E27FC236}">
                  <a16:creationId xmlns:a16="http://schemas.microsoft.com/office/drawing/2014/main" id="{3F119A13-3F4A-4E3D-BDA6-E086A20BDF2F}"/>
                </a:ext>
              </a:extLst>
            </p:cNvPr>
            <p:cNvSpPr/>
            <p:nvPr/>
          </p:nvSpPr>
          <p:spPr>
            <a:xfrm>
              <a:off x="4281846" y="792819"/>
              <a:ext cx="168234" cy="184744"/>
            </a:xfrm>
            <a:prstGeom prst="flowChartConnec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2" name="Flowchart: Connector 21">
              <a:extLst>
                <a:ext uri="{FF2B5EF4-FFF2-40B4-BE49-F238E27FC236}">
                  <a16:creationId xmlns:a16="http://schemas.microsoft.com/office/drawing/2014/main" id="{C0A99366-8357-46E3-8297-07E0C0B5DB6F}"/>
                </a:ext>
              </a:extLst>
            </p:cNvPr>
            <p:cNvSpPr/>
            <p:nvPr/>
          </p:nvSpPr>
          <p:spPr>
            <a:xfrm>
              <a:off x="4277608" y="1152652"/>
              <a:ext cx="168234" cy="184744"/>
            </a:xfrm>
            <a:prstGeom prst="flowChartConnector">
              <a:avLst/>
            </a:prstGeom>
            <a:solidFill>
              <a:srgbClr val="7030A0"/>
            </a:solidFill>
            <a:ln>
              <a:solidFill>
                <a:srgbClr val="7030A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91BE816-1720-4012-BC2C-EEFDD5519412}"/>
                </a:ext>
              </a:extLst>
            </p:cNvPr>
            <p:cNvSpPr/>
            <p:nvPr/>
          </p:nvSpPr>
          <p:spPr>
            <a:xfrm>
              <a:off x="4492356" y="1060198"/>
              <a:ext cx="2924175" cy="369332"/>
            </a:xfrm>
            <a:prstGeom prst="rect">
              <a:avLst/>
            </a:prstGeom>
          </p:spPr>
          <p:txBody>
            <a:bodyPr wrap="square">
              <a:spAutoFit/>
            </a:bodyPr>
            <a:lstStyle/>
            <a:p>
              <a:r>
                <a:rPr lang="en-US" dirty="0"/>
                <a:t>Cluster 2</a:t>
              </a:r>
            </a:p>
          </p:txBody>
        </p:sp>
        <p:sp>
          <p:nvSpPr>
            <p:cNvPr id="24" name="Flowchart: Connector 23">
              <a:extLst>
                <a:ext uri="{FF2B5EF4-FFF2-40B4-BE49-F238E27FC236}">
                  <a16:creationId xmlns:a16="http://schemas.microsoft.com/office/drawing/2014/main" id="{20B297EB-A178-42D2-8559-14C72332A638}"/>
                </a:ext>
              </a:extLst>
            </p:cNvPr>
            <p:cNvSpPr/>
            <p:nvPr/>
          </p:nvSpPr>
          <p:spPr>
            <a:xfrm>
              <a:off x="4277608" y="1512485"/>
              <a:ext cx="168234" cy="184744"/>
            </a:xfrm>
            <a:prstGeom prst="flowChartConnector">
              <a:avLst/>
            </a:prstGeom>
            <a:solidFill>
              <a:srgbClr val="00B0F0"/>
            </a:solidFill>
            <a:ln>
              <a:solidFill>
                <a:srgbClr val="0070C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0C9D268-5F82-41BF-8983-F0C8055758D6}"/>
                </a:ext>
              </a:extLst>
            </p:cNvPr>
            <p:cNvSpPr/>
            <p:nvPr/>
          </p:nvSpPr>
          <p:spPr>
            <a:xfrm>
              <a:off x="4496594" y="1419871"/>
              <a:ext cx="2924175" cy="369332"/>
            </a:xfrm>
            <a:prstGeom prst="rect">
              <a:avLst/>
            </a:prstGeom>
          </p:spPr>
          <p:txBody>
            <a:bodyPr wrap="square">
              <a:spAutoFit/>
            </a:bodyPr>
            <a:lstStyle/>
            <a:p>
              <a:r>
                <a:rPr lang="en-US" dirty="0"/>
                <a:t>Cluster 3</a:t>
              </a:r>
            </a:p>
          </p:txBody>
        </p:sp>
        <p:sp>
          <p:nvSpPr>
            <p:cNvPr id="26" name="Flowchart: Connector 25">
              <a:extLst>
                <a:ext uri="{FF2B5EF4-FFF2-40B4-BE49-F238E27FC236}">
                  <a16:creationId xmlns:a16="http://schemas.microsoft.com/office/drawing/2014/main" id="{6EDC44EB-98D2-49C6-A12A-5BB02CEC6590}"/>
                </a:ext>
              </a:extLst>
            </p:cNvPr>
            <p:cNvSpPr/>
            <p:nvPr/>
          </p:nvSpPr>
          <p:spPr>
            <a:xfrm>
              <a:off x="5786209" y="787990"/>
              <a:ext cx="168234" cy="184744"/>
            </a:xfrm>
            <a:prstGeom prst="flowChartConnector">
              <a:avLst/>
            </a:prstGeom>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369C236-3555-43E9-B744-E89B6303CBF9}"/>
                </a:ext>
              </a:extLst>
            </p:cNvPr>
            <p:cNvSpPr/>
            <p:nvPr/>
          </p:nvSpPr>
          <p:spPr>
            <a:xfrm>
              <a:off x="6069211" y="695696"/>
              <a:ext cx="2924175" cy="369332"/>
            </a:xfrm>
            <a:prstGeom prst="rect">
              <a:avLst/>
            </a:prstGeom>
          </p:spPr>
          <p:txBody>
            <a:bodyPr wrap="square">
              <a:spAutoFit/>
            </a:bodyPr>
            <a:lstStyle/>
            <a:p>
              <a:r>
                <a:rPr lang="en-US" dirty="0"/>
                <a:t>Cluster 4</a:t>
              </a:r>
            </a:p>
          </p:txBody>
        </p:sp>
        <p:sp>
          <p:nvSpPr>
            <p:cNvPr id="28" name="Flowchart: Connector 27">
              <a:extLst>
                <a:ext uri="{FF2B5EF4-FFF2-40B4-BE49-F238E27FC236}">
                  <a16:creationId xmlns:a16="http://schemas.microsoft.com/office/drawing/2014/main" id="{FEBB2C34-D476-4423-8EBD-92D7D4CCED64}"/>
                </a:ext>
              </a:extLst>
            </p:cNvPr>
            <p:cNvSpPr/>
            <p:nvPr/>
          </p:nvSpPr>
          <p:spPr>
            <a:xfrm>
              <a:off x="5786209" y="1147663"/>
              <a:ext cx="168234" cy="184744"/>
            </a:xfrm>
            <a:prstGeom prst="flowChartConnector">
              <a:avLst/>
            </a:prstGeom>
            <a:solidFill>
              <a:schemeClr val="accent3">
                <a:lumMod val="60000"/>
                <a:lumOff val="4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B4196AE-98D2-4AF0-BC31-2044E740D492}"/>
                </a:ext>
              </a:extLst>
            </p:cNvPr>
            <p:cNvSpPr/>
            <p:nvPr/>
          </p:nvSpPr>
          <p:spPr>
            <a:xfrm>
              <a:off x="6064972" y="1055369"/>
              <a:ext cx="2924175" cy="369332"/>
            </a:xfrm>
            <a:prstGeom prst="rect">
              <a:avLst/>
            </a:prstGeom>
          </p:spPr>
          <p:txBody>
            <a:bodyPr wrap="square">
              <a:spAutoFit/>
            </a:bodyPr>
            <a:lstStyle/>
            <a:p>
              <a:r>
                <a:rPr lang="en-US" dirty="0"/>
                <a:t>Cluster 5</a:t>
              </a:r>
            </a:p>
          </p:txBody>
        </p:sp>
      </p:grpSp>
      <p:sp>
        <p:nvSpPr>
          <p:cNvPr id="30" name="Rectangle 29">
            <a:extLst>
              <a:ext uri="{FF2B5EF4-FFF2-40B4-BE49-F238E27FC236}">
                <a16:creationId xmlns:a16="http://schemas.microsoft.com/office/drawing/2014/main" id="{E4501758-B1A6-4886-9894-349614D75C2E}"/>
              </a:ext>
            </a:extLst>
          </p:cNvPr>
          <p:cNvSpPr/>
          <p:nvPr/>
        </p:nvSpPr>
        <p:spPr>
          <a:xfrm>
            <a:off x="4076422" y="1984498"/>
            <a:ext cx="3433850" cy="2031325"/>
          </a:xfrm>
          <a:prstGeom prst="rect">
            <a:avLst/>
          </a:prstGeom>
        </p:spPr>
        <p:txBody>
          <a:bodyPr wrap="square">
            <a:spAutoFit/>
          </a:bodyPr>
          <a:lstStyle/>
          <a:p>
            <a:r>
              <a:rPr lang="en-US" dirty="0"/>
              <a:t>Cluster 1 and 5 are filled mainly with very diverse food and shopping options. In cluster 2 and 4, we can find neighborhoods with most parks. Cluster 3 is featured with theaters!</a:t>
            </a:r>
          </a:p>
        </p:txBody>
      </p:sp>
    </p:spTree>
    <p:extLst>
      <p:ext uri="{BB962C8B-B14F-4D97-AF65-F5344CB8AC3E}">
        <p14:creationId xmlns:p14="http://schemas.microsoft.com/office/powerpoint/2010/main" val="2674285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0119B-033E-443A-810E-1C749169E102}"/>
              </a:ext>
            </a:extLst>
          </p:cNvPr>
          <p:cNvSpPr>
            <a:spLocks noGrp="1"/>
          </p:cNvSpPr>
          <p:nvPr>
            <p:ph type="title"/>
          </p:nvPr>
        </p:nvSpPr>
        <p:spPr/>
        <p:txBody>
          <a:bodyPr/>
          <a:lstStyle/>
          <a:p>
            <a:r>
              <a:rPr lang="en-US" dirty="0"/>
              <a:t>Toronto main area</a:t>
            </a:r>
          </a:p>
        </p:txBody>
      </p:sp>
      <p:pic>
        <p:nvPicPr>
          <p:cNvPr id="4" name="Picture 3">
            <a:extLst>
              <a:ext uri="{FF2B5EF4-FFF2-40B4-BE49-F238E27FC236}">
                <a16:creationId xmlns:a16="http://schemas.microsoft.com/office/drawing/2014/main" id="{BA72C349-EB3B-449C-BC07-7CCAF9F5699E}"/>
              </a:ext>
            </a:extLst>
          </p:cNvPr>
          <p:cNvPicPr>
            <a:picLocks noChangeAspect="1"/>
          </p:cNvPicPr>
          <p:nvPr/>
        </p:nvPicPr>
        <p:blipFill rotWithShape="1">
          <a:blip r:embed="rId2"/>
          <a:srcRect l="33398" t="42880" r="27379" b="11208"/>
          <a:stretch/>
        </p:blipFill>
        <p:spPr>
          <a:xfrm>
            <a:off x="3874334" y="3254160"/>
            <a:ext cx="5083235" cy="3346882"/>
          </a:xfrm>
          <a:prstGeom prst="rect">
            <a:avLst/>
          </a:prstGeom>
        </p:spPr>
      </p:pic>
      <p:pic>
        <p:nvPicPr>
          <p:cNvPr id="5" name="Picture 4">
            <a:extLst>
              <a:ext uri="{FF2B5EF4-FFF2-40B4-BE49-F238E27FC236}">
                <a16:creationId xmlns:a16="http://schemas.microsoft.com/office/drawing/2014/main" id="{D59EEE61-6566-42FC-8F77-BEDF117A99AB}"/>
              </a:ext>
            </a:extLst>
          </p:cNvPr>
          <p:cNvPicPr/>
          <p:nvPr/>
        </p:nvPicPr>
        <p:blipFill>
          <a:blip r:embed="rId3">
            <a:extLst>
              <a:ext uri="{28A0092B-C50C-407E-A947-70E740481C1C}">
                <a14:useLocalDpi xmlns:a14="http://schemas.microsoft.com/office/drawing/2010/main" val="0"/>
              </a:ext>
            </a:extLst>
          </a:blip>
          <a:stretch>
            <a:fillRect/>
          </a:stretch>
        </p:blipFill>
        <p:spPr>
          <a:xfrm>
            <a:off x="741652" y="4013201"/>
            <a:ext cx="2671445" cy="1828800"/>
          </a:xfrm>
          <a:prstGeom prst="rect">
            <a:avLst/>
          </a:prstGeom>
        </p:spPr>
      </p:pic>
      <p:grpSp>
        <p:nvGrpSpPr>
          <p:cNvPr id="17" name="Group 16">
            <a:extLst>
              <a:ext uri="{FF2B5EF4-FFF2-40B4-BE49-F238E27FC236}">
                <a16:creationId xmlns:a16="http://schemas.microsoft.com/office/drawing/2014/main" id="{E363F0B9-36FB-43FF-8BCD-39B896D00C84}"/>
              </a:ext>
            </a:extLst>
          </p:cNvPr>
          <p:cNvGrpSpPr/>
          <p:nvPr/>
        </p:nvGrpSpPr>
        <p:grpSpPr>
          <a:xfrm>
            <a:off x="5987534" y="1684108"/>
            <a:ext cx="3152146" cy="1448831"/>
            <a:chOff x="6080601" y="989164"/>
            <a:chExt cx="3152146" cy="1448831"/>
          </a:xfrm>
        </p:grpSpPr>
        <p:sp>
          <p:nvSpPr>
            <p:cNvPr id="7" name="Rectangle 6">
              <a:extLst>
                <a:ext uri="{FF2B5EF4-FFF2-40B4-BE49-F238E27FC236}">
                  <a16:creationId xmlns:a16="http://schemas.microsoft.com/office/drawing/2014/main" id="{CB934942-CE08-42E2-9C23-7F382F366C94}"/>
                </a:ext>
              </a:extLst>
            </p:cNvPr>
            <p:cNvSpPr/>
            <p:nvPr/>
          </p:nvSpPr>
          <p:spPr>
            <a:xfrm>
              <a:off x="6299587" y="989164"/>
              <a:ext cx="2924175" cy="369332"/>
            </a:xfrm>
            <a:prstGeom prst="rect">
              <a:avLst/>
            </a:prstGeom>
          </p:spPr>
          <p:txBody>
            <a:bodyPr wrap="square">
              <a:spAutoFit/>
            </a:bodyPr>
            <a:lstStyle/>
            <a:p>
              <a:r>
                <a:rPr lang="en-US" dirty="0"/>
                <a:t>Cluster 1</a:t>
              </a:r>
            </a:p>
          </p:txBody>
        </p:sp>
        <p:sp>
          <p:nvSpPr>
            <p:cNvPr id="8" name="Flowchart: Connector 7">
              <a:extLst>
                <a:ext uri="{FF2B5EF4-FFF2-40B4-BE49-F238E27FC236}">
                  <a16:creationId xmlns:a16="http://schemas.microsoft.com/office/drawing/2014/main" id="{E55180D0-83BC-4C2B-9C86-C83E9D0FA150}"/>
                </a:ext>
              </a:extLst>
            </p:cNvPr>
            <p:cNvSpPr/>
            <p:nvPr/>
          </p:nvSpPr>
          <p:spPr>
            <a:xfrm>
              <a:off x="6084839" y="1081458"/>
              <a:ext cx="168234" cy="184744"/>
            </a:xfrm>
            <a:prstGeom prst="flowChartConnec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9" name="Flowchart: Connector 8">
              <a:extLst>
                <a:ext uri="{FF2B5EF4-FFF2-40B4-BE49-F238E27FC236}">
                  <a16:creationId xmlns:a16="http://schemas.microsoft.com/office/drawing/2014/main" id="{1E4A3AA1-CBE5-45A5-8D4E-C47547C12C3D}"/>
                </a:ext>
              </a:extLst>
            </p:cNvPr>
            <p:cNvSpPr/>
            <p:nvPr/>
          </p:nvSpPr>
          <p:spPr>
            <a:xfrm>
              <a:off x="6080601" y="1441291"/>
              <a:ext cx="168234" cy="184744"/>
            </a:xfrm>
            <a:prstGeom prst="flowChartConnector">
              <a:avLst/>
            </a:prstGeom>
            <a:solidFill>
              <a:srgbClr val="7030A0"/>
            </a:solidFill>
            <a:ln>
              <a:solidFill>
                <a:srgbClr val="7030A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1A96FFC-245B-4DB7-BA8F-A3197E4AD29E}"/>
                </a:ext>
              </a:extLst>
            </p:cNvPr>
            <p:cNvSpPr/>
            <p:nvPr/>
          </p:nvSpPr>
          <p:spPr>
            <a:xfrm>
              <a:off x="6295349" y="1348837"/>
              <a:ext cx="2924175" cy="369332"/>
            </a:xfrm>
            <a:prstGeom prst="rect">
              <a:avLst/>
            </a:prstGeom>
          </p:spPr>
          <p:txBody>
            <a:bodyPr wrap="square">
              <a:spAutoFit/>
            </a:bodyPr>
            <a:lstStyle/>
            <a:p>
              <a:r>
                <a:rPr lang="en-US" dirty="0"/>
                <a:t>Cluster 2</a:t>
              </a:r>
            </a:p>
          </p:txBody>
        </p:sp>
        <p:sp>
          <p:nvSpPr>
            <p:cNvPr id="11" name="Flowchart: Connector 10">
              <a:extLst>
                <a:ext uri="{FF2B5EF4-FFF2-40B4-BE49-F238E27FC236}">
                  <a16:creationId xmlns:a16="http://schemas.microsoft.com/office/drawing/2014/main" id="{F6F76AB8-7751-44B7-8C26-90AC01AD45D5}"/>
                </a:ext>
              </a:extLst>
            </p:cNvPr>
            <p:cNvSpPr/>
            <p:nvPr/>
          </p:nvSpPr>
          <p:spPr>
            <a:xfrm>
              <a:off x="6080601" y="1801124"/>
              <a:ext cx="168234" cy="184744"/>
            </a:xfrm>
            <a:prstGeom prst="flowChartConnector">
              <a:avLst/>
            </a:prstGeom>
            <a:solidFill>
              <a:srgbClr val="00B0F0"/>
            </a:solidFill>
            <a:ln>
              <a:solidFill>
                <a:srgbClr val="0070C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BC3D57C-6806-4A46-9E76-CE184F242C9B}"/>
                </a:ext>
              </a:extLst>
            </p:cNvPr>
            <p:cNvSpPr/>
            <p:nvPr/>
          </p:nvSpPr>
          <p:spPr>
            <a:xfrm>
              <a:off x="6299587" y="1708510"/>
              <a:ext cx="2924175" cy="369332"/>
            </a:xfrm>
            <a:prstGeom prst="rect">
              <a:avLst/>
            </a:prstGeom>
          </p:spPr>
          <p:txBody>
            <a:bodyPr wrap="square">
              <a:spAutoFit/>
            </a:bodyPr>
            <a:lstStyle/>
            <a:p>
              <a:r>
                <a:rPr lang="en-US" dirty="0"/>
                <a:t>Cluster 3</a:t>
              </a:r>
            </a:p>
          </p:txBody>
        </p:sp>
        <p:sp>
          <p:nvSpPr>
            <p:cNvPr id="14" name="Rectangle 13">
              <a:extLst>
                <a:ext uri="{FF2B5EF4-FFF2-40B4-BE49-F238E27FC236}">
                  <a16:creationId xmlns:a16="http://schemas.microsoft.com/office/drawing/2014/main" id="{DA049864-0D8B-4616-8412-E09307D9C232}"/>
                </a:ext>
              </a:extLst>
            </p:cNvPr>
            <p:cNvSpPr/>
            <p:nvPr/>
          </p:nvSpPr>
          <p:spPr>
            <a:xfrm>
              <a:off x="6308572" y="2068663"/>
              <a:ext cx="2924175" cy="369332"/>
            </a:xfrm>
            <a:prstGeom prst="rect">
              <a:avLst/>
            </a:prstGeom>
          </p:spPr>
          <p:txBody>
            <a:bodyPr wrap="square">
              <a:spAutoFit/>
            </a:bodyPr>
            <a:lstStyle/>
            <a:p>
              <a:r>
                <a:rPr lang="en-US" dirty="0"/>
                <a:t>Cluster 4</a:t>
              </a:r>
            </a:p>
          </p:txBody>
        </p:sp>
        <p:sp>
          <p:nvSpPr>
            <p:cNvPr id="15" name="Flowchart: Connector 14">
              <a:extLst>
                <a:ext uri="{FF2B5EF4-FFF2-40B4-BE49-F238E27FC236}">
                  <a16:creationId xmlns:a16="http://schemas.microsoft.com/office/drawing/2014/main" id="{373CEA1F-8402-492F-8684-B1E3D0A00AD1}"/>
                </a:ext>
              </a:extLst>
            </p:cNvPr>
            <p:cNvSpPr/>
            <p:nvPr/>
          </p:nvSpPr>
          <p:spPr>
            <a:xfrm>
              <a:off x="6089586" y="2160957"/>
              <a:ext cx="168234" cy="184744"/>
            </a:xfrm>
            <a:prstGeom prst="flowChartConnector">
              <a:avLst/>
            </a:prstGeom>
            <a:solidFill>
              <a:schemeClr val="accent3">
                <a:lumMod val="60000"/>
                <a:lumOff val="4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F3BB5AA0-EC7C-4983-8AB2-F595146E5F35}"/>
              </a:ext>
            </a:extLst>
          </p:cNvPr>
          <p:cNvSpPr/>
          <p:nvPr/>
        </p:nvSpPr>
        <p:spPr>
          <a:xfrm>
            <a:off x="741652" y="1582315"/>
            <a:ext cx="4572000" cy="1477328"/>
          </a:xfrm>
          <a:prstGeom prst="rect">
            <a:avLst/>
          </a:prstGeom>
        </p:spPr>
        <p:txBody>
          <a:bodyPr>
            <a:spAutoFit/>
          </a:bodyPr>
          <a:lstStyle/>
          <a:p>
            <a:r>
              <a:rPr lang="en-US" dirty="0"/>
              <a:t>Cluster 1 contains neighborhoods that are in urban areas. The rest of the clusters contain natural places such as parks, where people can enjoy themselves during weekends.</a:t>
            </a:r>
          </a:p>
        </p:txBody>
      </p:sp>
    </p:spTree>
    <p:extLst>
      <p:ext uri="{BB962C8B-B14F-4D97-AF65-F5344CB8AC3E}">
        <p14:creationId xmlns:p14="http://schemas.microsoft.com/office/powerpoint/2010/main" val="3183977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5" name="Group 10">
            <a:extLst>
              <a:ext uri="{FF2B5EF4-FFF2-40B4-BE49-F238E27FC236}">
                <a16:creationId xmlns:a16="http://schemas.microsoft.com/office/drawing/2014/main" id="{88C9B83F-64CD-41C1-925F-A08801FFD0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9144001" cy="6866467"/>
            <a:chOff x="0" y="-8467"/>
            <a:chExt cx="12192000" cy="6866467"/>
          </a:xfrm>
        </p:grpSpPr>
        <p:cxnSp>
          <p:nvCxnSpPr>
            <p:cNvPr id="12" name="Straight Connector 11">
              <a:extLst>
                <a:ext uri="{FF2B5EF4-FFF2-40B4-BE49-F238E27FC236}">
                  <a16:creationId xmlns:a16="http://schemas.microsoft.com/office/drawing/2014/main" id="{E1655065-0BD7-4422-BEC0-4401E99809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4DDD90AC-ABEC-4A76-9C9C-AD0A5F8FC7F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21A8AFEF-EC50-4C0B-9C64-814B76C820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25">
              <a:extLst>
                <a:ext uri="{FF2B5EF4-FFF2-40B4-BE49-F238E27FC236}">
                  <a16:creationId xmlns:a16="http://schemas.microsoft.com/office/drawing/2014/main" id="{CAFAA800-E117-4357-84E4-56B63EA03E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Isosceles Triangle 15">
              <a:extLst>
                <a:ext uri="{FF2B5EF4-FFF2-40B4-BE49-F238E27FC236}">
                  <a16:creationId xmlns:a16="http://schemas.microsoft.com/office/drawing/2014/main" id="{8DDFC9F4-3B45-402D-8AD7-60B3F08ED7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27">
              <a:extLst>
                <a:ext uri="{FF2B5EF4-FFF2-40B4-BE49-F238E27FC236}">
                  <a16:creationId xmlns:a16="http://schemas.microsoft.com/office/drawing/2014/main" id="{F26A0854-FBE4-4587-B349-06BE192BD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28">
              <a:extLst>
                <a:ext uri="{FF2B5EF4-FFF2-40B4-BE49-F238E27FC236}">
                  <a16:creationId xmlns:a16="http://schemas.microsoft.com/office/drawing/2014/main" id="{54A9C4C6-FF7D-470E-BFCA-CE4F60A1F0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29">
              <a:extLst>
                <a:ext uri="{FF2B5EF4-FFF2-40B4-BE49-F238E27FC236}">
                  <a16:creationId xmlns:a16="http://schemas.microsoft.com/office/drawing/2014/main" id="{B1721EA8-4871-45D4-B78F-AE805A3004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Isosceles Triangle 19">
              <a:extLst>
                <a:ext uri="{FF2B5EF4-FFF2-40B4-BE49-F238E27FC236}">
                  <a16:creationId xmlns:a16="http://schemas.microsoft.com/office/drawing/2014/main" id="{E5763971-E3A3-45C6-9BA8-2E032C7A55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Isosceles Triangle 20">
              <a:extLst>
                <a:ext uri="{FF2B5EF4-FFF2-40B4-BE49-F238E27FC236}">
                  <a16:creationId xmlns:a16="http://schemas.microsoft.com/office/drawing/2014/main" id="{32752E94-0E01-4AF5-A43A-F2FAD8737C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pic>
        <p:nvPicPr>
          <p:cNvPr id="6" name="Picture 5">
            <a:extLst>
              <a:ext uri="{FF2B5EF4-FFF2-40B4-BE49-F238E27FC236}">
                <a16:creationId xmlns:a16="http://schemas.microsoft.com/office/drawing/2014/main" id="{F21D2433-AA71-447E-B4FD-47D69175B817}"/>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3202390" y="45472"/>
            <a:ext cx="5941610" cy="4215415"/>
          </a:xfrm>
          <a:custGeom>
            <a:avLst/>
            <a:gdLst>
              <a:gd name="connsiteX0" fmla="*/ 379987 w 7922146"/>
              <a:gd name="connsiteY0" fmla="*/ 0 h 6858001"/>
              <a:gd name="connsiteX1" fmla="*/ 5304971 w 7922146"/>
              <a:gd name="connsiteY1" fmla="*/ 0 h 6858001"/>
              <a:gd name="connsiteX2" fmla="*/ 7065281 w 7922146"/>
              <a:gd name="connsiteY2" fmla="*/ 0 h 6858001"/>
              <a:gd name="connsiteX3" fmla="*/ 7397540 w 7922146"/>
              <a:gd name="connsiteY3" fmla="*/ 0 h 6858001"/>
              <a:gd name="connsiteX4" fmla="*/ 7397540 w 7922146"/>
              <a:gd name="connsiteY4" fmla="*/ 1 h 6858001"/>
              <a:gd name="connsiteX5" fmla="*/ 7922146 w 7922146"/>
              <a:gd name="connsiteY5" fmla="*/ 1 h 6858001"/>
              <a:gd name="connsiteX6" fmla="*/ 7922146 w 7922146"/>
              <a:gd name="connsiteY6" fmla="*/ 6858001 h 6858001"/>
              <a:gd name="connsiteX7" fmla="*/ 7065281 w 7922146"/>
              <a:gd name="connsiteY7" fmla="*/ 6858001 h 6858001"/>
              <a:gd name="connsiteX8" fmla="*/ 7065281 w 7922146"/>
              <a:gd name="connsiteY8" fmla="*/ 6858000 h 6858001"/>
              <a:gd name="connsiteX9" fmla="*/ 5932989 w 7922146"/>
              <a:gd name="connsiteY9" fmla="*/ 6858000 h 6858001"/>
              <a:gd name="connsiteX10" fmla="*/ 5932989 w 7922146"/>
              <a:gd name="connsiteY10" fmla="*/ 6858001 h 6858001"/>
              <a:gd name="connsiteX11" fmla="*/ 27809 w 7922146"/>
              <a:gd name="connsiteY11" fmla="*/ 6858001 h 6858001"/>
              <a:gd name="connsiteX12" fmla="*/ 1803228 w 7922146"/>
              <a:gd name="connsiteY12" fmla="*/ 4521201 h 6858001"/>
              <a:gd name="connsiteX13" fmla="*/ 0 w 7922146"/>
              <a:gd name="connsiteY13" fmla="*/ 0 h 6858001"/>
              <a:gd name="connsiteX14" fmla="*/ 379987 w 7922146"/>
              <a:gd name="connsiteY14" fmla="*/ 0 h 6858001"/>
              <a:gd name="connsiteX15" fmla="*/ 0 w 7922146"/>
              <a:gd name="connsiteY15" fmla="*/ 407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5F8D1CF6-4A21-4E0E-88D2-9980F7417EC7}"/>
              </a:ext>
            </a:extLst>
          </p:cNvPr>
          <p:cNvSpPr>
            <a:spLocks noGrp="1"/>
          </p:cNvSpPr>
          <p:nvPr>
            <p:ph type="title"/>
          </p:nvPr>
        </p:nvSpPr>
        <p:spPr>
          <a:xfrm>
            <a:off x="934513" y="45472"/>
            <a:ext cx="3066142" cy="1349407"/>
          </a:xfrm>
        </p:spPr>
        <p:txBody>
          <a:bodyPr vert="horz" lIns="91440" tIns="45720" rIns="91440" bIns="45720" rtlCol="0" anchor="b">
            <a:normAutofit/>
          </a:bodyPr>
          <a:lstStyle/>
          <a:p>
            <a:r>
              <a:rPr lang="en-US" dirty="0"/>
              <a:t>Shanghai</a:t>
            </a:r>
            <a:br>
              <a:rPr lang="en-US" dirty="0"/>
            </a:br>
            <a:r>
              <a:rPr lang="en-US" dirty="0"/>
              <a:t>main area</a:t>
            </a:r>
          </a:p>
        </p:txBody>
      </p:sp>
      <p:cxnSp>
        <p:nvCxnSpPr>
          <p:cNvPr id="46" name="Straight Connector 22">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028259" y="0"/>
            <a:ext cx="9144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47" name="Straight Connector 24">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568950" y="3681413"/>
            <a:ext cx="357266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48"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86107" y="-8467"/>
            <a:ext cx="2255511"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49"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02581" y="-8467"/>
            <a:ext cx="1941419"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0"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249" y="3048000"/>
            <a:ext cx="2444751"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51"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00875" y="-8467"/>
            <a:ext cx="2140744"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sp>
      <p:sp>
        <p:nvSpPr>
          <p:cNvPr id="52"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74047" y="-8467"/>
            <a:ext cx="967571"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53"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4249" y="-8467"/>
            <a:ext cx="937369"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54"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78749" y="3589867"/>
            <a:ext cx="136286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40" name="Picture 39">
            <a:extLst>
              <a:ext uri="{FF2B5EF4-FFF2-40B4-BE49-F238E27FC236}">
                <a16:creationId xmlns:a16="http://schemas.microsoft.com/office/drawing/2014/main" id="{1A76BC86-C3F3-4225-9BBD-0CB2F3BD5032}"/>
              </a:ext>
            </a:extLst>
          </p:cNvPr>
          <p:cNvPicPr/>
          <p:nvPr/>
        </p:nvPicPr>
        <p:blipFill>
          <a:blip r:embed="rId3">
            <a:extLst>
              <a:ext uri="{28A0092B-C50C-407E-A947-70E740481C1C}">
                <a14:useLocalDpi xmlns:a14="http://schemas.microsoft.com/office/drawing/2010/main" val="0"/>
              </a:ext>
            </a:extLst>
          </a:blip>
          <a:stretch>
            <a:fillRect/>
          </a:stretch>
        </p:blipFill>
        <p:spPr>
          <a:xfrm>
            <a:off x="631948" y="4690685"/>
            <a:ext cx="2710180" cy="1828800"/>
          </a:xfrm>
          <a:prstGeom prst="rect">
            <a:avLst/>
          </a:prstGeom>
        </p:spPr>
      </p:pic>
      <p:sp>
        <p:nvSpPr>
          <p:cNvPr id="42" name="Rectangle 41">
            <a:extLst>
              <a:ext uri="{FF2B5EF4-FFF2-40B4-BE49-F238E27FC236}">
                <a16:creationId xmlns:a16="http://schemas.microsoft.com/office/drawing/2014/main" id="{AC53A456-49BE-402B-907E-883359B5EDC8}"/>
              </a:ext>
            </a:extLst>
          </p:cNvPr>
          <p:cNvSpPr/>
          <p:nvPr/>
        </p:nvSpPr>
        <p:spPr>
          <a:xfrm>
            <a:off x="741651" y="1582315"/>
            <a:ext cx="3259004" cy="2862322"/>
          </a:xfrm>
          <a:prstGeom prst="rect">
            <a:avLst/>
          </a:prstGeom>
        </p:spPr>
        <p:txBody>
          <a:bodyPr wrap="square">
            <a:spAutoFit/>
          </a:bodyPr>
          <a:lstStyle/>
          <a:p>
            <a:r>
              <a:rPr lang="en-US" dirty="0"/>
              <a:t>Clusters in Shanghai are not very distinguishable from each other. Mostly food and stores heavy.</a:t>
            </a:r>
          </a:p>
          <a:p>
            <a:r>
              <a:rPr lang="en-US" dirty="0"/>
              <a:t>Cluster 1, 3, 4, and 5 contain rural places such as farmers markets and flower shops.</a:t>
            </a:r>
          </a:p>
          <a:p>
            <a:r>
              <a:rPr lang="en-US" dirty="0"/>
              <a:t>Cluster 2 is possibly developed to fulfill </a:t>
            </a:r>
          </a:p>
          <a:p>
            <a:r>
              <a:rPr lang="en-US" dirty="0"/>
              <a:t>students’ need.</a:t>
            </a:r>
          </a:p>
        </p:txBody>
      </p:sp>
      <p:grpSp>
        <p:nvGrpSpPr>
          <p:cNvPr id="44" name="Group 43">
            <a:extLst>
              <a:ext uri="{FF2B5EF4-FFF2-40B4-BE49-F238E27FC236}">
                <a16:creationId xmlns:a16="http://schemas.microsoft.com/office/drawing/2014/main" id="{A76C4BCD-F651-4E22-BAF1-362E423C9B92}"/>
              </a:ext>
            </a:extLst>
          </p:cNvPr>
          <p:cNvGrpSpPr/>
          <p:nvPr/>
        </p:nvGrpSpPr>
        <p:grpSpPr>
          <a:xfrm>
            <a:off x="4000655" y="4572647"/>
            <a:ext cx="4715778" cy="1093507"/>
            <a:chOff x="4277608" y="695696"/>
            <a:chExt cx="4715778" cy="1093507"/>
          </a:xfrm>
        </p:grpSpPr>
        <p:sp>
          <p:nvSpPr>
            <p:cNvPr id="55" name="Rectangle 54">
              <a:extLst>
                <a:ext uri="{FF2B5EF4-FFF2-40B4-BE49-F238E27FC236}">
                  <a16:creationId xmlns:a16="http://schemas.microsoft.com/office/drawing/2014/main" id="{4A5E8E2C-1A0E-4FFC-B70C-609E03450050}"/>
                </a:ext>
              </a:extLst>
            </p:cNvPr>
            <p:cNvSpPr/>
            <p:nvPr/>
          </p:nvSpPr>
          <p:spPr>
            <a:xfrm>
              <a:off x="4496594" y="700525"/>
              <a:ext cx="2924175" cy="369332"/>
            </a:xfrm>
            <a:prstGeom prst="rect">
              <a:avLst/>
            </a:prstGeom>
          </p:spPr>
          <p:txBody>
            <a:bodyPr wrap="square">
              <a:spAutoFit/>
            </a:bodyPr>
            <a:lstStyle/>
            <a:p>
              <a:r>
                <a:rPr lang="en-US" dirty="0"/>
                <a:t>Cluster 1</a:t>
              </a:r>
            </a:p>
          </p:txBody>
        </p:sp>
        <p:sp>
          <p:nvSpPr>
            <p:cNvPr id="56" name="Flowchart: Connector 55">
              <a:extLst>
                <a:ext uri="{FF2B5EF4-FFF2-40B4-BE49-F238E27FC236}">
                  <a16:creationId xmlns:a16="http://schemas.microsoft.com/office/drawing/2014/main" id="{4E87ECC0-9B67-4BC9-9D2A-A67B178F2895}"/>
                </a:ext>
              </a:extLst>
            </p:cNvPr>
            <p:cNvSpPr/>
            <p:nvPr/>
          </p:nvSpPr>
          <p:spPr>
            <a:xfrm>
              <a:off x="4281846" y="792819"/>
              <a:ext cx="168234" cy="184744"/>
            </a:xfrm>
            <a:prstGeom prst="flowChartConnector">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7" name="Flowchart: Connector 56">
              <a:extLst>
                <a:ext uri="{FF2B5EF4-FFF2-40B4-BE49-F238E27FC236}">
                  <a16:creationId xmlns:a16="http://schemas.microsoft.com/office/drawing/2014/main" id="{1B40AE80-2455-4D5E-8BD6-CD93B6390E78}"/>
                </a:ext>
              </a:extLst>
            </p:cNvPr>
            <p:cNvSpPr/>
            <p:nvPr/>
          </p:nvSpPr>
          <p:spPr>
            <a:xfrm>
              <a:off x="4277608" y="1152652"/>
              <a:ext cx="168234" cy="184744"/>
            </a:xfrm>
            <a:prstGeom prst="flowChartConnector">
              <a:avLst/>
            </a:prstGeom>
            <a:solidFill>
              <a:srgbClr val="7030A0"/>
            </a:solidFill>
            <a:ln>
              <a:solidFill>
                <a:srgbClr val="7030A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0D70237A-6EC3-41F6-AB4B-EC9D14DBF536}"/>
                </a:ext>
              </a:extLst>
            </p:cNvPr>
            <p:cNvSpPr/>
            <p:nvPr/>
          </p:nvSpPr>
          <p:spPr>
            <a:xfrm>
              <a:off x="4492356" y="1060198"/>
              <a:ext cx="2924175" cy="369332"/>
            </a:xfrm>
            <a:prstGeom prst="rect">
              <a:avLst/>
            </a:prstGeom>
          </p:spPr>
          <p:txBody>
            <a:bodyPr wrap="square">
              <a:spAutoFit/>
            </a:bodyPr>
            <a:lstStyle/>
            <a:p>
              <a:r>
                <a:rPr lang="en-US" dirty="0"/>
                <a:t>Cluster 2</a:t>
              </a:r>
            </a:p>
          </p:txBody>
        </p:sp>
        <p:sp>
          <p:nvSpPr>
            <p:cNvPr id="59" name="Flowchart: Connector 58">
              <a:extLst>
                <a:ext uri="{FF2B5EF4-FFF2-40B4-BE49-F238E27FC236}">
                  <a16:creationId xmlns:a16="http://schemas.microsoft.com/office/drawing/2014/main" id="{B1CDB68F-C498-42BA-9274-09B79DAFC119}"/>
                </a:ext>
              </a:extLst>
            </p:cNvPr>
            <p:cNvSpPr/>
            <p:nvPr/>
          </p:nvSpPr>
          <p:spPr>
            <a:xfrm>
              <a:off x="4277608" y="1512485"/>
              <a:ext cx="168234" cy="184744"/>
            </a:xfrm>
            <a:prstGeom prst="flowChartConnector">
              <a:avLst/>
            </a:prstGeom>
            <a:solidFill>
              <a:srgbClr val="00B0F0"/>
            </a:solidFill>
            <a:ln>
              <a:solidFill>
                <a:srgbClr val="0070C0"/>
              </a:solid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0992E0A9-2E40-4DE7-8B28-4CEBFCC2081E}"/>
                </a:ext>
              </a:extLst>
            </p:cNvPr>
            <p:cNvSpPr/>
            <p:nvPr/>
          </p:nvSpPr>
          <p:spPr>
            <a:xfrm>
              <a:off x="4496594" y="1419871"/>
              <a:ext cx="2924175" cy="369332"/>
            </a:xfrm>
            <a:prstGeom prst="rect">
              <a:avLst/>
            </a:prstGeom>
          </p:spPr>
          <p:txBody>
            <a:bodyPr wrap="square">
              <a:spAutoFit/>
            </a:bodyPr>
            <a:lstStyle/>
            <a:p>
              <a:r>
                <a:rPr lang="en-US" dirty="0"/>
                <a:t>Cluster 3</a:t>
              </a:r>
            </a:p>
          </p:txBody>
        </p:sp>
        <p:sp>
          <p:nvSpPr>
            <p:cNvPr id="61" name="Flowchart: Connector 60">
              <a:extLst>
                <a:ext uri="{FF2B5EF4-FFF2-40B4-BE49-F238E27FC236}">
                  <a16:creationId xmlns:a16="http://schemas.microsoft.com/office/drawing/2014/main" id="{25B7C673-33AC-4F2A-A1B8-B15E7B186DBB}"/>
                </a:ext>
              </a:extLst>
            </p:cNvPr>
            <p:cNvSpPr/>
            <p:nvPr/>
          </p:nvSpPr>
          <p:spPr>
            <a:xfrm>
              <a:off x="5786209" y="787990"/>
              <a:ext cx="168234" cy="184744"/>
            </a:xfrm>
            <a:prstGeom prst="flowChartConnector">
              <a:avLst/>
            </a:prstGeom>
            <a:solidFill>
              <a:schemeClr val="accent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B8558413-3817-4F78-B493-C9CB7A2226DB}"/>
                </a:ext>
              </a:extLst>
            </p:cNvPr>
            <p:cNvSpPr/>
            <p:nvPr/>
          </p:nvSpPr>
          <p:spPr>
            <a:xfrm>
              <a:off x="6069211" y="695696"/>
              <a:ext cx="2924175" cy="369332"/>
            </a:xfrm>
            <a:prstGeom prst="rect">
              <a:avLst/>
            </a:prstGeom>
          </p:spPr>
          <p:txBody>
            <a:bodyPr wrap="square">
              <a:spAutoFit/>
            </a:bodyPr>
            <a:lstStyle/>
            <a:p>
              <a:r>
                <a:rPr lang="en-US" dirty="0"/>
                <a:t>Cluster 4</a:t>
              </a:r>
            </a:p>
          </p:txBody>
        </p:sp>
        <p:sp>
          <p:nvSpPr>
            <p:cNvPr id="63" name="Flowchart: Connector 62">
              <a:extLst>
                <a:ext uri="{FF2B5EF4-FFF2-40B4-BE49-F238E27FC236}">
                  <a16:creationId xmlns:a16="http://schemas.microsoft.com/office/drawing/2014/main" id="{7B175F23-A3D8-41DE-BB62-D1A28BAFC471}"/>
                </a:ext>
              </a:extLst>
            </p:cNvPr>
            <p:cNvSpPr/>
            <p:nvPr/>
          </p:nvSpPr>
          <p:spPr>
            <a:xfrm>
              <a:off x="5786209" y="1147663"/>
              <a:ext cx="168234" cy="184744"/>
            </a:xfrm>
            <a:prstGeom prst="flowChartConnector">
              <a:avLst/>
            </a:prstGeom>
            <a:solidFill>
              <a:schemeClr val="accent3">
                <a:lumMod val="60000"/>
                <a:lumOff val="4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029BD855-694D-45B7-B957-55C82A8218FF}"/>
                </a:ext>
              </a:extLst>
            </p:cNvPr>
            <p:cNvSpPr/>
            <p:nvPr/>
          </p:nvSpPr>
          <p:spPr>
            <a:xfrm>
              <a:off x="6064972" y="1055369"/>
              <a:ext cx="2924175" cy="369332"/>
            </a:xfrm>
            <a:prstGeom prst="rect">
              <a:avLst/>
            </a:prstGeom>
          </p:spPr>
          <p:txBody>
            <a:bodyPr wrap="square">
              <a:spAutoFit/>
            </a:bodyPr>
            <a:lstStyle/>
            <a:p>
              <a:r>
                <a:rPr lang="en-US" dirty="0"/>
                <a:t>Cluster 5</a:t>
              </a:r>
            </a:p>
          </p:txBody>
        </p:sp>
      </p:grpSp>
      <p:sp>
        <p:nvSpPr>
          <p:cNvPr id="65" name="Flowchart: Connector 64">
            <a:extLst>
              <a:ext uri="{FF2B5EF4-FFF2-40B4-BE49-F238E27FC236}">
                <a16:creationId xmlns:a16="http://schemas.microsoft.com/office/drawing/2014/main" id="{1BC834A7-C7FD-4F43-B2F9-AC9C183F9203}"/>
              </a:ext>
            </a:extLst>
          </p:cNvPr>
          <p:cNvSpPr/>
          <p:nvPr/>
        </p:nvSpPr>
        <p:spPr>
          <a:xfrm>
            <a:off x="5509256" y="5384287"/>
            <a:ext cx="168234" cy="184744"/>
          </a:xfrm>
          <a:prstGeom prst="flowChartConnector">
            <a:avLst/>
          </a:prstGeom>
          <a:solidFill>
            <a:schemeClr val="tx1">
              <a:lumMod val="50000"/>
              <a:lumOff val="50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F66FA822-4810-4829-A588-7E4BB097C14A}"/>
              </a:ext>
            </a:extLst>
          </p:cNvPr>
          <p:cNvSpPr/>
          <p:nvPr/>
        </p:nvSpPr>
        <p:spPr>
          <a:xfrm>
            <a:off x="5788019" y="5291993"/>
            <a:ext cx="2924175" cy="369332"/>
          </a:xfrm>
          <a:prstGeom prst="rect">
            <a:avLst/>
          </a:prstGeom>
        </p:spPr>
        <p:txBody>
          <a:bodyPr wrap="square">
            <a:spAutoFit/>
          </a:bodyPr>
          <a:lstStyle/>
          <a:p>
            <a:r>
              <a:rPr lang="en-US" dirty="0"/>
              <a:t>University</a:t>
            </a:r>
          </a:p>
        </p:txBody>
      </p:sp>
    </p:spTree>
    <p:extLst>
      <p:ext uri="{BB962C8B-B14F-4D97-AF65-F5344CB8AC3E}">
        <p14:creationId xmlns:p14="http://schemas.microsoft.com/office/powerpoint/2010/main" val="34986867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31CDF-8076-4A0F-B2BD-4E482A10082E}"/>
              </a:ext>
            </a:extLst>
          </p:cNvPr>
          <p:cNvSpPr>
            <a:spLocks noGrp="1"/>
          </p:cNvSpPr>
          <p:nvPr>
            <p:ph type="title"/>
          </p:nvPr>
        </p:nvSpPr>
        <p:spPr>
          <a:xfrm>
            <a:off x="4837962" y="1177770"/>
            <a:ext cx="3252187" cy="651029"/>
          </a:xfrm>
        </p:spPr>
        <p:txBody>
          <a:bodyPr>
            <a:normAutofit fontScale="90000"/>
          </a:bodyPr>
          <a:lstStyle/>
          <a:p>
            <a:r>
              <a:rPr lang="en-US" dirty="0"/>
              <a:t>Average temperature</a:t>
            </a:r>
          </a:p>
        </p:txBody>
      </p:sp>
      <p:pic>
        <p:nvPicPr>
          <p:cNvPr id="5" name="Picture 4" descr="A close up of a map&#10;&#10;Description automatically generated">
            <a:extLst>
              <a:ext uri="{FF2B5EF4-FFF2-40B4-BE49-F238E27FC236}">
                <a16:creationId xmlns:a16="http://schemas.microsoft.com/office/drawing/2014/main" id="{BE5E901A-EEB9-4DF4-93C7-48D4AB05E1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795" y="685800"/>
            <a:ext cx="4243205" cy="2743200"/>
          </a:xfrm>
          <a:prstGeom prst="rect">
            <a:avLst/>
          </a:prstGeom>
        </p:spPr>
      </p:pic>
      <p:pic>
        <p:nvPicPr>
          <p:cNvPr id="7" name="Picture 6" descr="A picture containing implement, stationary, pencil&#10;&#10;Description automatically generated">
            <a:extLst>
              <a:ext uri="{FF2B5EF4-FFF2-40B4-BE49-F238E27FC236}">
                <a16:creationId xmlns:a16="http://schemas.microsoft.com/office/drawing/2014/main" id="{B5B33F24-9C4E-437A-851E-334A1FF2A6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4397" y="4011642"/>
            <a:ext cx="4572000" cy="2480154"/>
          </a:xfrm>
          <a:prstGeom prst="rect">
            <a:avLst/>
          </a:prstGeom>
        </p:spPr>
      </p:pic>
      <p:sp>
        <p:nvSpPr>
          <p:cNvPr id="8" name="Rectangle 7">
            <a:extLst>
              <a:ext uri="{FF2B5EF4-FFF2-40B4-BE49-F238E27FC236}">
                <a16:creationId xmlns:a16="http://schemas.microsoft.com/office/drawing/2014/main" id="{95F8264C-1FFF-4521-A0A4-154309438938}"/>
              </a:ext>
            </a:extLst>
          </p:cNvPr>
          <p:cNvSpPr/>
          <p:nvPr/>
        </p:nvSpPr>
        <p:spPr>
          <a:xfrm>
            <a:off x="4837962" y="2823478"/>
            <a:ext cx="2879574" cy="1754326"/>
          </a:xfrm>
          <a:prstGeom prst="rect">
            <a:avLst/>
          </a:prstGeom>
        </p:spPr>
        <p:txBody>
          <a:bodyPr wrap="square">
            <a:spAutoFit/>
          </a:bodyPr>
          <a:lstStyle/>
          <a:p>
            <a:r>
              <a:rPr lang="en-US" dirty="0"/>
              <a:t>The three cities all see four seasons and a temperature change over 40 °F throughout the year, with Toronto being the coldest.</a:t>
            </a:r>
          </a:p>
        </p:txBody>
      </p:sp>
    </p:spTree>
    <p:extLst>
      <p:ext uri="{BB962C8B-B14F-4D97-AF65-F5344CB8AC3E}">
        <p14:creationId xmlns:p14="http://schemas.microsoft.com/office/powerpoint/2010/main" val="3232039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40DA6F14-E055-4059-9C11-A419B861FB4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4427"/>
          <a:stretch/>
        </p:blipFill>
        <p:spPr bwMode="auto">
          <a:xfrm>
            <a:off x="5023105" y="4088701"/>
            <a:ext cx="2048256" cy="214312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8A995C4-762A-4BF0-B0E4-647241CB5851}"/>
              </a:ext>
            </a:extLst>
          </p:cNvPr>
          <p:cNvSpPr>
            <a:spLocks noGrp="1"/>
          </p:cNvSpPr>
          <p:nvPr>
            <p:ph type="title"/>
          </p:nvPr>
        </p:nvSpPr>
        <p:spPr>
          <a:xfrm>
            <a:off x="609599" y="609600"/>
            <a:ext cx="6347713" cy="713173"/>
          </a:xfrm>
        </p:spPr>
        <p:txBody>
          <a:bodyPr/>
          <a:lstStyle/>
          <a:p>
            <a:r>
              <a:rPr lang="en-US"/>
              <a:t>Conclusion</a:t>
            </a:r>
            <a:endParaRPr lang="en-US" dirty="0"/>
          </a:p>
        </p:txBody>
      </p:sp>
      <p:sp>
        <p:nvSpPr>
          <p:cNvPr id="4" name="Rectangle 3">
            <a:extLst>
              <a:ext uri="{FF2B5EF4-FFF2-40B4-BE49-F238E27FC236}">
                <a16:creationId xmlns:a16="http://schemas.microsoft.com/office/drawing/2014/main" id="{8AA37D46-3F76-44BF-9DDE-A30EE5D348F0}"/>
              </a:ext>
            </a:extLst>
          </p:cNvPr>
          <p:cNvSpPr/>
          <p:nvPr/>
        </p:nvSpPr>
        <p:spPr>
          <a:xfrm>
            <a:off x="444500" y="1363076"/>
            <a:ext cx="6347712" cy="2585323"/>
          </a:xfrm>
          <a:prstGeom prst="rect">
            <a:avLst/>
          </a:prstGeom>
        </p:spPr>
        <p:txBody>
          <a:bodyPr wrap="square">
            <a:spAutoFit/>
          </a:bodyPr>
          <a:lstStyle/>
          <a:p>
            <a:pPr marL="285750" indent="-285750">
              <a:buFont typeface="Arial" panose="020B0604020202020204" pitchFamily="34" charset="0"/>
              <a:buChar char="•"/>
            </a:pPr>
            <a:r>
              <a:rPr lang="en-US" dirty="0"/>
              <a:t>NYC offers the most diverse choices for people from any background. For those who would like to try new things everyday, this might be the top choice among the three.</a:t>
            </a:r>
          </a:p>
          <a:p>
            <a:pPr marL="285750" indent="-285750">
              <a:buFont typeface="Arial" panose="020B0604020202020204" pitchFamily="34" charset="0"/>
              <a:buChar char="•"/>
            </a:pPr>
            <a:r>
              <a:rPr lang="en-US" dirty="0"/>
              <a:t>Toronto is featured more for the balance between urban and natural areas. Even though NYC and Toronto both have park rich areas, the density of venues is much lower in Toronto, which makes it less crowded there.</a:t>
            </a:r>
          </a:p>
          <a:p>
            <a:pPr marL="285750" indent="-285750">
              <a:buFont typeface="Arial" panose="020B0604020202020204" pitchFamily="34" charset="0"/>
              <a:buChar char="•"/>
            </a:pPr>
            <a:r>
              <a:rPr lang="en-US" dirty="0"/>
              <a:t>For people who prefer warmer area or an extensive experience of </a:t>
            </a:r>
            <a:r>
              <a:rPr lang="en-US" dirty="0" err="1"/>
              <a:t>asian</a:t>
            </a:r>
            <a:r>
              <a:rPr lang="en-US" dirty="0"/>
              <a:t> culture, Shanghai is recommended.</a:t>
            </a:r>
          </a:p>
        </p:txBody>
      </p:sp>
      <p:sp>
        <p:nvSpPr>
          <p:cNvPr id="5" name="Rectangle 4">
            <a:extLst>
              <a:ext uri="{FF2B5EF4-FFF2-40B4-BE49-F238E27FC236}">
                <a16:creationId xmlns:a16="http://schemas.microsoft.com/office/drawing/2014/main" id="{E7FE3098-C83F-41AB-BA95-0562EB10EF77}"/>
              </a:ext>
            </a:extLst>
          </p:cNvPr>
          <p:cNvSpPr/>
          <p:nvPr/>
        </p:nvSpPr>
        <p:spPr>
          <a:xfrm>
            <a:off x="694943" y="4283100"/>
            <a:ext cx="4511041" cy="1754326"/>
          </a:xfrm>
          <a:prstGeom prst="rect">
            <a:avLst/>
          </a:prstGeom>
        </p:spPr>
        <p:txBody>
          <a:bodyPr wrap="square">
            <a:spAutoFit/>
          </a:bodyPr>
          <a:lstStyle/>
          <a:p>
            <a:r>
              <a:rPr lang="en-US" dirty="0"/>
              <a:t>“People will vote for their dream home with their feet by walking there.”</a:t>
            </a:r>
          </a:p>
          <a:p>
            <a:r>
              <a:rPr lang="en-US" dirty="0"/>
              <a:t>The final decision is up to everybody. Considering the location, food, climate, activities, and education, people will certainly find their unique lives.</a:t>
            </a:r>
          </a:p>
        </p:txBody>
      </p:sp>
    </p:spTree>
    <p:extLst>
      <p:ext uri="{BB962C8B-B14F-4D97-AF65-F5344CB8AC3E}">
        <p14:creationId xmlns:p14="http://schemas.microsoft.com/office/powerpoint/2010/main" val="2205600252"/>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otalTime>31</TotalTime>
  <Words>419</Words>
  <Application>Microsoft Office PowerPoint</Application>
  <PresentationFormat>On-screen Show (4:3)</PresentationFormat>
  <Paragraphs>49</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Trebuchet MS</vt:lpstr>
      <vt:lpstr>Wingdings 3</vt:lpstr>
      <vt:lpstr>Facet</vt:lpstr>
      <vt:lpstr>Move to a metropolis</vt:lpstr>
      <vt:lpstr>Introduction</vt:lpstr>
      <vt:lpstr>Data acquisition and analysis</vt:lpstr>
      <vt:lpstr>NYC Manhattan</vt:lpstr>
      <vt:lpstr>Toronto main area</vt:lpstr>
      <vt:lpstr>Shanghai main area</vt:lpstr>
      <vt:lpstr>Average temperature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Move to a metropolis</dc:title>
  <dc:creator>Yang Yi</dc:creator>
  <cp:lastModifiedBy>Yang Yi</cp:lastModifiedBy>
  <cp:revision>14</cp:revision>
  <dcterms:created xsi:type="dcterms:W3CDTF">2020-02-02T22:34:56Z</dcterms:created>
  <dcterms:modified xsi:type="dcterms:W3CDTF">2020-02-02T23:08:35Z</dcterms:modified>
</cp:coreProperties>
</file>